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704" autoAdjust="0"/>
  </p:normalViewPr>
  <p:slideViewPr>
    <p:cSldViewPr>
      <p:cViewPr varScale="1">
        <p:scale>
          <a:sx n="112" d="100"/>
          <a:sy n="112" d="100"/>
        </p:scale>
        <p:origin x="229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www.MeteoSopracornola.it:</a:t>
            </a:r>
            <a:r>
              <a:rPr lang="it-IT" baseline="0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  </a:t>
            </a:r>
            <a:r>
              <a:rPr lang="it-IT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Confronto precipitazioni mensili  </a:t>
            </a:r>
            <a:endParaRPr lang="it-IT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20835247156605424"/>
          <c:y val="1.1757946923301253E-2"/>
        </c:manualLayout>
      </c:layout>
      <c:overlay val="0"/>
      <c:spPr>
        <a:solidFill>
          <a:schemeClr val="bg1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2010 (mm. 666,2)</c:v>
                </c:pt>
              </c:strCache>
            </c:strRef>
          </c:tx>
          <c:invertIfNegative val="0"/>
          <c:cat>
            <c:strRef>
              <c:f>Foglio1!$A$2:$A$13</c:f>
              <c:strCache>
                <c:ptCount val="12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Foglio1!$B$2:$B$13</c:f>
              <c:numCache>
                <c:formatCode>#,##0.0</c:formatCode>
                <c:ptCount val="12"/>
                <c:pt idx="9">
                  <c:v>231.6</c:v>
                </c:pt>
                <c:pt idx="10">
                  <c:v>300.39999999999998</c:v>
                </c:pt>
                <c:pt idx="11">
                  <c:v>134.19999999999999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2011 (mm. 1.474,2)</c:v>
                </c:pt>
              </c:strCache>
            </c:strRef>
          </c:tx>
          <c:invertIfNegative val="0"/>
          <c:cat>
            <c:strRef>
              <c:f>Foglio1!$A$2:$A$13</c:f>
              <c:strCache>
                <c:ptCount val="12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Foglio1!$C$2:$C$13</c:f>
              <c:numCache>
                <c:formatCode>#,##0.0</c:formatCode>
                <c:ptCount val="12"/>
                <c:pt idx="0">
                  <c:v>49.8</c:v>
                </c:pt>
                <c:pt idx="1">
                  <c:v>66</c:v>
                </c:pt>
                <c:pt idx="2">
                  <c:v>138</c:v>
                </c:pt>
                <c:pt idx="3">
                  <c:v>53.8</c:v>
                </c:pt>
                <c:pt idx="4">
                  <c:v>79.8</c:v>
                </c:pt>
                <c:pt idx="5">
                  <c:v>220.4</c:v>
                </c:pt>
                <c:pt idx="6">
                  <c:v>256.60000000000002</c:v>
                </c:pt>
                <c:pt idx="7">
                  <c:v>88</c:v>
                </c:pt>
                <c:pt idx="8">
                  <c:v>289.39999999999998</c:v>
                </c:pt>
                <c:pt idx="9">
                  <c:v>84.4</c:v>
                </c:pt>
                <c:pt idx="10">
                  <c:v>121.2</c:v>
                </c:pt>
                <c:pt idx="11">
                  <c:v>26.8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2012 (mm. 1.774,4)</c:v>
                </c:pt>
              </c:strCache>
            </c:strRef>
          </c:tx>
          <c:invertIfNegative val="0"/>
          <c:cat>
            <c:strRef>
              <c:f>Foglio1!$A$2:$A$13</c:f>
              <c:strCache>
                <c:ptCount val="12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Foglio1!$D$2:$D$13</c:f>
              <c:numCache>
                <c:formatCode>#,##0.0</c:formatCode>
                <c:ptCount val="12"/>
                <c:pt idx="0">
                  <c:v>34.6</c:v>
                </c:pt>
                <c:pt idx="1">
                  <c:v>12.6</c:v>
                </c:pt>
                <c:pt idx="2">
                  <c:v>46</c:v>
                </c:pt>
                <c:pt idx="3">
                  <c:v>263</c:v>
                </c:pt>
                <c:pt idx="4">
                  <c:v>200.6</c:v>
                </c:pt>
                <c:pt idx="5">
                  <c:v>203.8</c:v>
                </c:pt>
                <c:pt idx="6">
                  <c:v>59.8</c:v>
                </c:pt>
                <c:pt idx="7">
                  <c:v>97.2</c:v>
                </c:pt>
                <c:pt idx="8">
                  <c:v>311.39999999999998</c:v>
                </c:pt>
                <c:pt idx="9">
                  <c:v>236.6</c:v>
                </c:pt>
                <c:pt idx="10">
                  <c:v>269.8</c:v>
                </c:pt>
                <c:pt idx="11">
                  <c:v>39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2013 (mm. 1.706,2)</c:v>
                </c:pt>
              </c:strCache>
            </c:strRef>
          </c:tx>
          <c:invertIfNegative val="0"/>
          <c:cat>
            <c:strRef>
              <c:f>Foglio1!$A$2:$A$13</c:f>
              <c:strCache>
                <c:ptCount val="12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Foglio1!$E$2:$E$13</c:f>
              <c:numCache>
                <c:formatCode>#,##0.0</c:formatCode>
                <c:ptCount val="12"/>
                <c:pt idx="0">
                  <c:v>64.400000000000006</c:v>
                </c:pt>
                <c:pt idx="1">
                  <c:v>25.6</c:v>
                </c:pt>
                <c:pt idx="2">
                  <c:v>173.4</c:v>
                </c:pt>
                <c:pt idx="3">
                  <c:v>271</c:v>
                </c:pt>
                <c:pt idx="4">
                  <c:v>374.4</c:v>
                </c:pt>
                <c:pt idx="5">
                  <c:v>113</c:v>
                </c:pt>
                <c:pt idx="6">
                  <c:v>93.5</c:v>
                </c:pt>
                <c:pt idx="7">
                  <c:v>57.2</c:v>
                </c:pt>
                <c:pt idx="8">
                  <c:v>124</c:v>
                </c:pt>
                <c:pt idx="9">
                  <c:v>141.19999999999999</c:v>
                </c:pt>
                <c:pt idx="10">
                  <c:v>117.9</c:v>
                </c:pt>
                <c:pt idx="11">
                  <c:v>150.6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2014 (mm. 2.125,9)</c:v>
                </c:pt>
              </c:strCache>
            </c:strRef>
          </c:tx>
          <c:invertIfNegative val="0"/>
          <c:cat>
            <c:strRef>
              <c:f>Foglio1!$A$2:$A$13</c:f>
              <c:strCache>
                <c:ptCount val="12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Foglio1!$F$2:$F$13</c:f>
              <c:numCache>
                <c:formatCode>#,##0.0</c:formatCode>
                <c:ptCount val="12"/>
                <c:pt idx="0">
                  <c:v>176.5</c:v>
                </c:pt>
                <c:pt idx="1">
                  <c:v>231.5</c:v>
                </c:pt>
                <c:pt idx="2">
                  <c:v>127</c:v>
                </c:pt>
                <c:pt idx="3">
                  <c:v>135.6</c:v>
                </c:pt>
                <c:pt idx="4">
                  <c:v>128.80000000000001</c:v>
                </c:pt>
                <c:pt idx="5">
                  <c:v>213.4</c:v>
                </c:pt>
                <c:pt idx="6">
                  <c:v>253</c:v>
                </c:pt>
                <c:pt idx="7">
                  <c:v>328.7</c:v>
                </c:pt>
                <c:pt idx="8">
                  <c:v>41.2</c:v>
                </c:pt>
                <c:pt idx="9">
                  <c:v>59.4</c:v>
                </c:pt>
                <c:pt idx="10">
                  <c:v>353.1</c:v>
                </c:pt>
                <c:pt idx="11">
                  <c:v>77.7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2015 (mm. 1087,3)</c:v>
                </c:pt>
              </c:strCache>
            </c:strRef>
          </c:tx>
          <c:invertIfNegative val="0"/>
          <c:cat>
            <c:strRef>
              <c:f>Foglio1!$A$2:$A$13</c:f>
              <c:strCache>
                <c:ptCount val="12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Foglio1!$G$2:$G$13</c:f>
              <c:numCache>
                <c:formatCode>#,##0.0</c:formatCode>
                <c:ptCount val="12"/>
                <c:pt idx="0">
                  <c:v>70.900000000000006</c:v>
                </c:pt>
                <c:pt idx="1">
                  <c:v>109</c:v>
                </c:pt>
                <c:pt idx="2">
                  <c:v>24.6</c:v>
                </c:pt>
                <c:pt idx="3">
                  <c:v>69.3</c:v>
                </c:pt>
                <c:pt idx="4">
                  <c:v>130.80000000000001</c:v>
                </c:pt>
                <c:pt idx="5">
                  <c:v>158.19999999999999</c:v>
                </c:pt>
                <c:pt idx="6">
                  <c:v>48.5</c:v>
                </c:pt>
                <c:pt idx="7">
                  <c:v>143</c:v>
                </c:pt>
                <c:pt idx="8">
                  <c:v>128.5</c:v>
                </c:pt>
                <c:pt idx="9">
                  <c:v>203.5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2016 (mm. 947,4)</c:v>
                </c:pt>
              </c:strCache>
            </c:strRef>
          </c:tx>
          <c:invertIfNegative val="0"/>
          <c:cat>
            <c:strRef>
              <c:f>Foglio1!$A$2:$A$13</c:f>
              <c:strCache>
                <c:ptCount val="12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Foglio1!$H$2:$H$13</c:f>
              <c:numCache>
                <c:formatCode>#,##0.0</c:formatCode>
                <c:ptCount val="12"/>
                <c:pt idx="0">
                  <c:v>45</c:v>
                </c:pt>
                <c:pt idx="1">
                  <c:v>205.7</c:v>
                </c:pt>
                <c:pt idx="2">
                  <c:v>105.9</c:v>
                </c:pt>
                <c:pt idx="3">
                  <c:v>66.3</c:v>
                </c:pt>
                <c:pt idx="4">
                  <c:v>257.3</c:v>
                </c:pt>
                <c:pt idx="5">
                  <c:v>267.2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144000"/>
        <c:axId val="11386872"/>
      </c:barChart>
      <c:catAx>
        <c:axId val="108144000"/>
        <c:scaling>
          <c:orientation val="minMax"/>
        </c:scaling>
        <c:delete val="0"/>
        <c:axPos val="b"/>
        <c:majorGridlines/>
        <c:minorGridlines/>
        <c:numFmt formatCode="General" sourceLinked="0"/>
        <c:majorTickMark val="out"/>
        <c:minorTickMark val="none"/>
        <c:tickLblPos val="nextTo"/>
        <c:crossAx val="11386872"/>
        <c:crosses val="autoZero"/>
        <c:auto val="1"/>
        <c:lblAlgn val="ctr"/>
        <c:lblOffset val="100"/>
        <c:noMultiLvlLbl val="0"/>
      </c:catAx>
      <c:valAx>
        <c:axId val="11386872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it-IT" dirty="0" smtClean="0"/>
                  <a:t>mm.</a:t>
                </a:r>
                <a:endParaRPr lang="it-IT" dirty="0"/>
              </a:p>
            </c:rich>
          </c:tx>
          <c:layout/>
          <c:overlay val="0"/>
        </c:title>
        <c:numFmt formatCode="#,##0.0" sourceLinked="1"/>
        <c:majorTickMark val="out"/>
        <c:minorTickMark val="none"/>
        <c:tickLblPos val="nextTo"/>
        <c:crossAx val="1081440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2114D-1E0A-49B5-A81E-880DDDBA0A89}" type="datetimeFigureOut">
              <a:rPr lang="it-IT" smtClean="0"/>
              <a:pPr/>
              <a:t>17/06/2016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7549C-B858-4879-B6D7-B93117C2645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659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7549C-B858-4879-B6D7-B93117C26455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4323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B220-72E8-4207-AC09-2756BA223456}" type="datetimeFigureOut">
              <a:rPr lang="it-IT" smtClean="0"/>
              <a:pPr/>
              <a:t>17/06/2016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075F-D0BF-475F-90E9-36DDFE238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B220-72E8-4207-AC09-2756BA223456}" type="datetimeFigureOut">
              <a:rPr lang="it-IT" smtClean="0"/>
              <a:pPr/>
              <a:t>17/06/2016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075F-D0BF-475F-90E9-36DDFE238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B220-72E8-4207-AC09-2756BA223456}" type="datetimeFigureOut">
              <a:rPr lang="it-IT" smtClean="0"/>
              <a:pPr/>
              <a:t>17/06/2016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075F-D0BF-475F-90E9-36DDFE238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B220-72E8-4207-AC09-2756BA223456}" type="datetimeFigureOut">
              <a:rPr lang="it-IT" smtClean="0"/>
              <a:pPr/>
              <a:t>17/06/2016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075F-D0BF-475F-90E9-36DDFE238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B220-72E8-4207-AC09-2756BA223456}" type="datetimeFigureOut">
              <a:rPr lang="it-IT" smtClean="0"/>
              <a:pPr/>
              <a:t>17/06/2016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075F-D0BF-475F-90E9-36DDFE238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B220-72E8-4207-AC09-2756BA223456}" type="datetimeFigureOut">
              <a:rPr lang="it-IT" smtClean="0"/>
              <a:pPr/>
              <a:t>17/06/2016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075F-D0BF-475F-90E9-36DDFE238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B220-72E8-4207-AC09-2756BA223456}" type="datetimeFigureOut">
              <a:rPr lang="it-IT" smtClean="0"/>
              <a:pPr/>
              <a:t>17/06/2016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075F-D0BF-475F-90E9-36DDFE238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B220-72E8-4207-AC09-2756BA223456}" type="datetimeFigureOut">
              <a:rPr lang="it-IT" smtClean="0"/>
              <a:pPr/>
              <a:t>17/06/2016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075F-D0BF-475F-90E9-36DDFE238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B220-72E8-4207-AC09-2756BA223456}" type="datetimeFigureOut">
              <a:rPr lang="it-IT" smtClean="0"/>
              <a:pPr/>
              <a:t>17/06/2016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075F-D0BF-475F-90E9-36DDFE238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B220-72E8-4207-AC09-2756BA223456}" type="datetimeFigureOut">
              <a:rPr lang="it-IT" smtClean="0"/>
              <a:pPr/>
              <a:t>17/06/2016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075F-D0BF-475F-90E9-36DDFE238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B220-72E8-4207-AC09-2756BA223456}" type="datetimeFigureOut">
              <a:rPr lang="it-IT" smtClean="0"/>
              <a:pPr/>
              <a:t>17/06/2016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075F-D0BF-475F-90E9-36DDFE238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BB220-72E8-4207-AC09-2756BA223456}" type="datetimeFigureOut">
              <a:rPr lang="it-IT" smtClean="0"/>
              <a:pPr/>
              <a:t>17/06/2016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5075F-D0BF-475F-90E9-36DDFE238F8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34016560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6" y="44624"/>
            <a:ext cx="1376297" cy="1368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8</Words>
  <Application>Microsoft Office PowerPoint</Application>
  <PresentationFormat>Presentazione su schermo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Bankadati S.I.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Tocchetti Roberto</dc:creator>
  <cp:lastModifiedBy>Roberto Tocchetti</cp:lastModifiedBy>
  <cp:revision>73</cp:revision>
  <dcterms:created xsi:type="dcterms:W3CDTF">2011-08-09T10:09:11Z</dcterms:created>
  <dcterms:modified xsi:type="dcterms:W3CDTF">2016-06-17T13:43:11Z</dcterms:modified>
</cp:coreProperties>
</file>